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for whatever,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Relationship Id="rId6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4" Type="http://schemas.openxmlformats.org/officeDocument/2006/relationships/image" Target="../media/image43.emf"/><Relationship Id="rId10" Type="http://schemas.openxmlformats.org/officeDocument/2006/relationships/image" Target="../media/image49.emf"/><Relationship Id="rId5" Type="http://schemas.openxmlformats.org/officeDocument/2006/relationships/image" Target="../media/image44.emf"/><Relationship Id="rId7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9" Type="http://schemas.openxmlformats.org/officeDocument/2006/relationships/image" Target="../media/image48.emf"/><Relationship Id="rId3" Type="http://schemas.openxmlformats.org/officeDocument/2006/relationships/image" Target="../media/image42.emf"/><Relationship Id="rId6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Relationship Id="rId5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Relationship Id="rId5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6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6.emf"/><Relationship Id="rId5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5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Relationship Id="rId5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6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959"/>
            <a:ext cx="8229600" cy="13158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DERIVATIVES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00" y="991332"/>
            <a:ext cx="8661620" cy="56381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During the last lecture we built some “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bricks</a:t>
            </a:r>
            <a:r>
              <a:rPr lang="en-US" b="1" dirty="0" smtClean="0">
                <a:solidFill>
                  <a:srgbClr val="0000FF"/>
                </a:solidFill>
              </a:rPr>
              <a:t>” (derivatives of four actual functions) and some “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mortar</a:t>
            </a:r>
            <a:r>
              <a:rPr lang="en-US" b="1" dirty="0" smtClean="0">
                <a:solidFill>
                  <a:srgbClr val="0000FF"/>
                </a:solidFill>
              </a:rPr>
              <a:t>” (commonly known as “</a:t>
            </a:r>
            <a:r>
              <a:rPr lang="en-US" b="1" dirty="0" smtClean="0">
                <a:solidFill>
                  <a:srgbClr val="FF0000"/>
                </a:solidFill>
              </a:rPr>
              <a:t>rules of differentiation</a:t>
            </a:r>
            <a:r>
              <a:rPr lang="en-US" b="1" dirty="0" smtClean="0">
                <a:solidFill>
                  <a:srgbClr val="0000FF"/>
                </a:solidFill>
              </a:rPr>
              <a:t>.”)</a:t>
            </a:r>
          </a:p>
          <a:p>
            <a:pPr marL="0" indent="0">
              <a:lnSpc>
                <a:spcPct val="12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can now apply the mortar to the bricks and start building a collection of known derivatives.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Before we start,  let me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eview a method of proof that is a little subtle and apparently</a:t>
            </a:r>
            <a:r>
              <a:rPr lang="en-US" b="1" dirty="0" smtClean="0">
                <a:solidFill>
                  <a:srgbClr val="660066"/>
                </a:solidFill>
              </a:rPr>
              <a:t> tautological</a:t>
            </a:r>
            <a:r>
              <a:rPr lang="en-US" b="1" dirty="0" smtClean="0">
                <a:solidFill>
                  <a:srgbClr val="0000FF"/>
                </a:solidFill>
              </a:rPr>
              <a:t>, called the </a:t>
            </a:r>
            <a:r>
              <a:rPr lang="en-US" b="1" dirty="0" smtClean="0">
                <a:solidFill>
                  <a:srgbClr val="FF0000"/>
                </a:solidFill>
              </a:rPr>
              <a:t>method of induction</a:t>
            </a:r>
            <a:r>
              <a:rPr lang="en-US" b="1" dirty="0" smtClean="0">
                <a:solidFill>
                  <a:srgbClr val="0000FF"/>
                </a:solidFill>
              </a:rPr>
              <a:t>, better illustrated</a:t>
            </a:r>
          </a:p>
        </p:txBody>
      </p:sp>
    </p:spTree>
    <p:extLst>
      <p:ext uri="{BB962C8B-B14F-4D97-AF65-F5344CB8AC3E}">
        <p14:creationId xmlns:p14="http://schemas.microsoft.com/office/powerpoint/2010/main" val="1629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057"/>
            <a:ext cx="8229600" cy="611359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 think next semester you will also compute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, but unfortunately the rule breaks down,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get back to our work, I’d like to show that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(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 for easier.) We need to compute           . We  know that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6021"/>
            <a:ext cx="1187450" cy="118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350" y="1558786"/>
            <a:ext cx="2961640" cy="118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00" y="3093131"/>
            <a:ext cx="3660140" cy="1229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405" y="4253746"/>
            <a:ext cx="1505966" cy="952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531" y="5739272"/>
            <a:ext cx="1029589" cy="583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780" y="5719578"/>
            <a:ext cx="553212" cy="583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710" y="5272955"/>
            <a:ext cx="47498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361036"/>
            <a:ext cx="8586147" cy="620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Therefore                                 . By </a:t>
            </a:r>
            <a:r>
              <a:rPr lang="en-US" b="1" dirty="0" smtClean="0">
                <a:solidFill>
                  <a:srgbClr val="FF0000"/>
                </a:solidFill>
              </a:rPr>
              <a:t>the chain rule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 , so we get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and therefore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7</a:t>
            </a:r>
            <a:r>
              <a:rPr 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grade algebra shows that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00" y="303197"/>
            <a:ext cx="2710180" cy="600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6" y="1046695"/>
            <a:ext cx="3338830" cy="600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6" y="1903154"/>
            <a:ext cx="3464560" cy="53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06" y="2434014"/>
            <a:ext cx="2612390" cy="1229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725" y="2455876"/>
            <a:ext cx="2863850" cy="1145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6203" y="2365978"/>
            <a:ext cx="2933700" cy="1229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634" y="4033438"/>
            <a:ext cx="7599680" cy="1145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111" y="5002992"/>
            <a:ext cx="2780030" cy="1145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1635" y="5345659"/>
            <a:ext cx="93599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7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078"/>
            <a:ext cx="8229600" cy="61755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(</a:t>
            </a:r>
            <a:r>
              <a:rPr lang="en-US" b="1" dirty="0" smtClean="0">
                <a:solidFill>
                  <a:srgbClr val="008000"/>
                </a:solidFill>
              </a:rPr>
              <a:t>extended</a:t>
            </a:r>
            <a:r>
              <a:rPr lang="en-US" b="1" dirty="0" smtClean="0">
                <a:solidFill>
                  <a:srgbClr val="0000FF"/>
                </a:solidFill>
              </a:rPr>
              <a:t>) power rule, the five rules of differentiation (sum, scalar product, product, inverse, chain rule) and our few simple bricks allow us enormous power to compute derivatives! I will make a list of a few </a:t>
            </a:r>
            <a:r>
              <a:rPr lang="en-US" b="1" dirty="0" err="1" smtClean="0">
                <a:solidFill>
                  <a:srgbClr val="0000FF"/>
                </a:solidFill>
              </a:rPr>
              <a:t>funtions</a:t>
            </a:r>
            <a:r>
              <a:rPr lang="en-US" b="1" dirty="0" smtClean="0">
                <a:solidFill>
                  <a:srgbClr val="0000FF"/>
                </a:solidFill>
              </a:rPr>
              <a:t> and compute their derivatives at the board.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0" y="3319100"/>
            <a:ext cx="2430780" cy="516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0" y="3876722"/>
            <a:ext cx="2402840" cy="516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40" y="5377685"/>
            <a:ext cx="6733540" cy="1369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5" y="4241237"/>
            <a:ext cx="3003550" cy="13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4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7" y="268099"/>
            <a:ext cx="8679058" cy="63304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Tangents and Velocities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Find the equation of the straight line tangent to the graph of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               at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The distance from earth of a falling meteor (in m) is </a:t>
            </a:r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iven by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1. How far from the earth is it at time t = 0?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2.How fast is it traveling at time t = 0?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</a:rPr>
              <a:t>3. How fast is it going when it </a:t>
            </a:r>
            <a:r>
              <a:rPr lang="en-US" smtClean="0">
                <a:solidFill>
                  <a:srgbClr val="0000FF"/>
                </a:solidFill>
              </a:rPr>
              <a:t>hits the earth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6" y="2102293"/>
            <a:ext cx="3180969" cy="135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194" y="2544473"/>
            <a:ext cx="1217066" cy="473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25" y="4082012"/>
            <a:ext cx="692912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0058"/>
            <a:ext cx="8462265" cy="6299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s the </a:t>
            </a:r>
            <a:r>
              <a:rPr lang="en-US" b="1" dirty="0" smtClean="0">
                <a:solidFill>
                  <a:srgbClr val="FF0000"/>
                </a:solidFill>
              </a:rPr>
              <a:t>Domino Theory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Suppose you have a formula that depends on an integer          and may or may not be true (in computer terminology we say the formula has a </a:t>
            </a:r>
            <a:r>
              <a:rPr lang="en-US" b="1" dirty="0" err="1" smtClean="0">
                <a:solidFill>
                  <a:srgbClr val="FF0000"/>
                </a:solidFill>
              </a:rPr>
              <a:t>boolean</a:t>
            </a:r>
            <a:r>
              <a:rPr lang="en-US" b="1" dirty="0" smtClean="0">
                <a:solidFill>
                  <a:srgbClr val="0000FF"/>
                </a:solidFill>
              </a:rPr>
              <a:t> value,  (from </a:t>
            </a:r>
            <a:r>
              <a:rPr lang="en-US" b="1" dirty="0" smtClean="0">
                <a:solidFill>
                  <a:srgbClr val="660066"/>
                </a:solidFill>
              </a:rPr>
              <a:t>George Boole</a:t>
            </a:r>
            <a:r>
              <a:rPr lang="en-US" b="1" dirty="0" smtClean="0">
                <a:solidFill>
                  <a:srgbClr val="0000FF"/>
                </a:solidFill>
              </a:rPr>
              <a:t>, look him up on </a:t>
            </a:r>
            <a:r>
              <a:rPr lang="en-US" b="1" dirty="0" err="1" smtClean="0">
                <a:solidFill>
                  <a:srgbClr val="0000FF"/>
                </a:solidFill>
              </a:rPr>
              <a:t>wikipedia</a:t>
            </a:r>
            <a:r>
              <a:rPr lang="en-US" b="1" dirty="0" smtClean="0">
                <a:solidFill>
                  <a:srgbClr val="0000FF"/>
                </a:solidFill>
              </a:rPr>
              <a:t>!), let’s denote the formula by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an example: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       (</a:t>
            </a:r>
            <a:r>
              <a:rPr lang="en-US" b="1" dirty="0" smtClean="0">
                <a:solidFill>
                  <a:srgbClr val="0000FF"/>
                </a:solidFill>
              </a:rPr>
              <a:t>true)</a:t>
            </a:r>
          </a:p>
          <a:p>
            <a:pPr marL="0" indent="0">
              <a:lnSpc>
                <a:spcPct val="150000"/>
              </a:lnSpc>
              <a:spcBef>
                <a:spcPts val="31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                 (false)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020347" y="1589193"/>
            <a:ext cx="321170" cy="32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64" y="1549730"/>
            <a:ext cx="321170" cy="321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50" y="3484126"/>
            <a:ext cx="1115644" cy="591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55" y="5705957"/>
            <a:ext cx="6654800" cy="74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55" y="4477372"/>
            <a:ext cx="6591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994"/>
            <a:ext cx="8229600" cy="60516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Suppose you would like to prove that a certain formula 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Is true for all values of        . You can try a …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roof by induction </a:t>
            </a:r>
            <a:r>
              <a:rPr lang="en-US" b="1" dirty="0" smtClean="0">
                <a:solidFill>
                  <a:srgbClr val="0000FF"/>
                </a:solidFill>
              </a:rPr>
              <a:t>(computer people call this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recursion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y</a:t>
            </a:r>
            <a:r>
              <a:rPr lang="en-US" b="1" dirty="0" smtClean="0">
                <a:solidFill>
                  <a:srgbClr val="0000FF"/>
                </a:solidFill>
              </a:rPr>
              <a:t>our textbook discusses it on p. 97 )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how it works: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98" y="1763751"/>
            <a:ext cx="1115644" cy="59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27" y="2812301"/>
            <a:ext cx="353287" cy="3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8099"/>
            <a:ext cx="8462265" cy="63304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Verify that                 is true (this is called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base case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>
                <a:solidFill>
                  <a:srgbClr val="0000FF"/>
                </a:solidFill>
              </a:rPr>
              <a:t>Prove that  if                 is true (</a:t>
            </a:r>
            <a:r>
              <a:rPr lang="en-US" b="1" dirty="0" smtClean="0">
                <a:solidFill>
                  <a:srgbClr val="008000"/>
                </a:solidFill>
              </a:rPr>
              <a:t>the induction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   assumption</a:t>
            </a:r>
            <a:r>
              <a:rPr lang="en-US" b="1" dirty="0" smtClean="0">
                <a:solidFill>
                  <a:srgbClr val="0000FF"/>
                </a:solidFill>
              </a:rPr>
              <a:t>) then                         is true.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If you can do this, then you have proved that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is true for all integers        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can use this method (as well as sometimes a direct proof) to build a few more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bricks</a:t>
            </a:r>
            <a:r>
              <a:rPr lang="en-US" b="1" dirty="0" smtClean="0">
                <a:solidFill>
                  <a:srgbClr val="0000FF"/>
                </a:solidFill>
              </a:rPr>
              <a:t> in the </a:t>
            </a:r>
            <a:r>
              <a:rPr lang="en-US" b="1" dirty="0" smtClean="0">
                <a:solidFill>
                  <a:srgbClr val="660066"/>
                </a:solidFill>
              </a:rPr>
              <a:t>differentiation building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29" y="268099"/>
            <a:ext cx="1098741" cy="59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428" y="1422984"/>
            <a:ext cx="1115644" cy="59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607" y="2011591"/>
            <a:ext cx="1943926" cy="591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4" y="3310215"/>
            <a:ext cx="1115644" cy="591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088" y="3521552"/>
            <a:ext cx="353287" cy="3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5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057"/>
            <a:ext cx="8229600" cy="6527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(the power rule for positive exponents)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(in words, decrease the exponent by 1, move the old exponent down as a multiplier.)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Base case:                                            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Induction assumption: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 prove: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we go: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(product rule)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(by </a:t>
            </a:r>
            <a:r>
              <a:rPr lang="en-US" b="1" dirty="0" err="1" smtClean="0">
                <a:solidFill>
                  <a:srgbClr val="008000"/>
                </a:solidFill>
              </a:rPr>
              <a:t>ind.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assmpt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80" y="766775"/>
            <a:ext cx="2924340" cy="726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256" y="2466159"/>
            <a:ext cx="3749548" cy="66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450" y="3003024"/>
            <a:ext cx="2924340" cy="726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865" y="3608525"/>
            <a:ext cx="5442991" cy="726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4" y="4979926"/>
            <a:ext cx="4445673" cy="726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47" y="5780886"/>
            <a:ext cx="5057587" cy="799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162" y="2649246"/>
            <a:ext cx="737616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5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99078"/>
            <a:ext cx="8462265" cy="6299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(we repeat for ease of reading)</a:t>
            </a:r>
          </a:p>
          <a:p>
            <a:pPr marL="0" indent="0">
              <a:lnSpc>
                <a:spcPct val="13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VOILÁ, </a:t>
            </a:r>
            <a:r>
              <a:rPr lang="en-US" b="1" dirty="0" smtClean="0">
                <a:solidFill>
                  <a:srgbClr val="0000FF"/>
                </a:solidFill>
              </a:rPr>
              <a:t>another brick!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This particular statement is amenable to a direct proof, using a </a:t>
            </a:r>
            <a:r>
              <a:rPr lang="en-US" b="1" dirty="0" smtClean="0">
                <a:solidFill>
                  <a:srgbClr val="660066"/>
                </a:solidFill>
              </a:rPr>
              <a:t>difference quotient</a:t>
            </a:r>
            <a:r>
              <a:rPr lang="en-US" b="1" dirty="0" smtClean="0">
                <a:solidFill>
                  <a:srgbClr val="0000FF"/>
                </a:solidFill>
              </a:rPr>
              <a:t>, but one needs to know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Newton’s binomial formula</a:t>
            </a:r>
            <a:r>
              <a:rPr lang="en-US" b="1" dirty="0" smtClean="0">
                <a:solidFill>
                  <a:srgbClr val="0000FF"/>
                </a:solidFill>
              </a:rPr>
              <a:t>, that probably some of you do not know.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19" y="1753600"/>
            <a:ext cx="5057587" cy="79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3" y="2615103"/>
            <a:ext cx="4006177" cy="64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021" y="2599173"/>
            <a:ext cx="4597806" cy="726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57" y="1026741"/>
            <a:ext cx="4445673" cy="7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078"/>
            <a:ext cx="8229600" cy="623751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(one more brick)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words this is the same as before, decrease the exponent by 1, move the old exponent down as a multiplier.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Once more we use induction: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Base case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(that’s our third elementary brick 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Induction hypothesis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Must prove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93" y="859712"/>
            <a:ext cx="3718814" cy="726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434" y="3575458"/>
            <a:ext cx="3827780" cy="600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794" y="3758164"/>
            <a:ext cx="737616" cy="39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17" y="4636668"/>
            <a:ext cx="3718814" cy="726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108" y="5508631"/>
            <a:ext cx="6039231" cy="6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7" y="330057"/>
            <a:ext cx="8229600" cy="623751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start from the left and hope to get to the right.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Product rule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8000"/>
                </a:solidFill>
              </a:rPr>
              <a:t>ind.</a:t>
            </a:r>
            <a:r>
              <a:rPr lang="en-US" b="1" dirty="0" smtClean="0">
                <a:solidFill>
                  <a:srgbClr val="008000"/>
                </a:solidFill>
              </a:rPr>
              <a:t> assumption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and known brick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8</a:t>
            </a:r>
            <a:r>
              <a:rPr lang="en-US" b="1" baseline="30000" dirty="0" smtClean="0">
                <a:solidFill>
                  <a:srgbClr val="008000"/>
                </a:solidFill>
              </a:rPr>
              <a:t>th</a:t>
            </a:r>
            <a:r>
              <a:rPr lang="en-US" b="1" dirty="0" smtClean="0">
                <a:solidFill>
                  <a:srgbClr val="008000"/>
                </a:solidFill>
              </a:rPr>
              <a:t> grade algebra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I stress again that in words the rule stays the same</a:t>
            </a:r>
            <a:r>
              <a:rPr lang="en-US" b="1" dirty="0" smtClean="0">
                <a:solidFill>
                  <a:srgbClr val="FF0000"/>
                </a:solidFill>
              </a:rPr>
              <a:t>, move the exponent down as a multiplier, decrease the exponent by 1.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85" y="860828"/>
            <a:ext cx="4679950" cy="600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10" y="1511387"/>
            <a:ext cx="5308600" cy="600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940" y="2688589"/>
            <a:ext cx="6118860" cy="600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" y="4006720"/>
            <a:ext cx="771144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361036"/>
            <a:ext cx="8617117" cy="614457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This is a neat (</a:t>
            </a:r>
            <a:r>
              <a:rPr lang="en-US" b="1" dirty="0" smtClean="0">
                <a:solidFill>
                  <a:srgbClr val="FF1ADC"/>
                </a:solidFill>
              </a:rPr>
              <a:t>cool, nice, bad, what’s the jargon nowadays?</a:t>
            </a:r>
            <a:r>
              <a:rPr lang="en-US" b="1" dirty="0" smtClean="0">
                <a:solidFill>
                  <a:srgbClr val="0000FF"/>
                </a:solidFill>
              </a:rPr>
              <a:t>) rule for the derivative of a power function                         ,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But you know more general power functions, namely                        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Will the same rule (known as the </a:t>
            </a:r>
            <a:r>
              <a:rPr lang="en-US" b="1" dirty="0" smtClean="0">
                <a:solidFill>
                  <a:srgbClr val="FF0000"/>
                </a:solidFill>
              </a:rPr>
              <a:t>power rule</a:t>
            </a:r>
            <a:r>
              <a:rPr lang="en-US" b="1" dirty="0" smtClean="0">
                <a:solidFill>
                  <a:srgbClr val="0000FF"/>
                </a:solidFill>
              </a:rPr>
              <a:t>) still hold?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b="1" dirty="0" smtClean="0">
                <a:solidFill>
                  <a:srgbClr val="0000FF"/>
                </a:solidFill>
              </a:rPr>
              <a:t>, but we will only prove it for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, you will compute                  next sem.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55" y="1559375"/>
            <a:ext cx="191389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55" y="894257"/>
            <a:ext cx="1913890" cy="1215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10" y="2829514"/>
            <a:ext cx="184404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110" y="2999558"/>
            <a:ext cx="1117600" cy="363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46" y="5670474"/>
            <a:ext cx="1075690" cy="46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436" y="5262623"/>
            <a:ext cx="1201420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1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741</Words>
  <Application>Microsoft Macintosh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COMPUTING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317</cp:revision>
  <dcterms:created xsi:type="dcterms:W3CDTF">2011-08-21T14:29:24Z</dcterms:created>
  <dcterms:modified xsi:type="dcterms:W3CDTF">2011-09-14T19:14:58Z</dcterms:modified>
</cp:coreProperties>
</file>